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sldIdLst>
    <p:sldId id="256" r:id="rId2"/>
    <p:sldId id="272" r:id="rId3"/>
    <p:sldId id="259" r:id="rId4"/>
    <p:sldId id="260" r:id="rId5"/>
    <p:sldId id="257" r:id="rId6"/>
    <p:sldId id="270" r:id="rId7"/>
    <p:sldId id="281" r:id="rId8"/>
    <p:sldId id="258" r:id="rId9"/>
    <p:sldId id="261" r:id="rId10"/>
    <p:sldId id="271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6281" autoAdjust="0"/>
  </p:normalViewPr>
  <p:slideViewPr>
    <p:cSldViewPr snapToGrid="0">
      <p:cViewPr varScale="1">
        <p:scale>
          <a:sx n="90" d="100"/>
          <a:sy n="90" d="100"/>
        </p:scale>
        <p:origin x="63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6ED3E-8442-4084-875D-C18C03E12AF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E4A5D-1757-46F0-BA87-E00CAFE6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4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</a:t>
            </a:r>
            <a:r>
              <a:rPr lang="en-US" baseline="0" dirty="0" smtClean="0"/>
              <a:t> have accomplished.</a:t>
            </a:r>
          </a:p>
          <a:p>
            <a:r>
              <a:rPr lang="en-US" baseline="0" dirty="0" smtClean="0"/>
              <a:t>What’s currently happening.</a:t>
            </a:r>
          </a:p>
          <a:p>
            <a:r>
              <a:rPr lang="en-US" baseline="0" dirty="0" smtClean="0"/>
              <a:t>What’s coming up.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First, I want to recognize those who passed the EIT or 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3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04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great and that is a lot of work.  But more than the number is what you have done for the taxpayers. 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You have confirmed that everyone traveling the roads in Kentucky have do so in the safest manner possible.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Warning signs were properly installed.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Proper safety equipment and attire was used at all times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Safety devices were installed.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You confirmed construction was:</a:t>
            </a:r>
            <a:endParaRPr lang="en-US" dirty="0"/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Completed as per contract documents and that all work was paid for as required by the contract.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Additional work was proper documented to ensure taxpayers dollars were used efficiently.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You confirmed materials were: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Provided as per the contract documents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Certified or test per those documents.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And we paid more than we let so we are gaining ground.  Why is that important?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00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same slide from last</a:t>
            </a:r>
            <a:r>
              <a:rPr lang="en-US" baseline="0" dirty="0" smtClean="0"/>
              <a:t> year with 2016 added in.  We lost ground this year..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Currently,</a:t>
            </a:r>
            <a:r>
              <a:rPr lang="en-US" baseline="0" dirty="0" smtClean="0"/>
              <a:t> we have 1292 Active projects</a:t>
            </a:r>
            <a:r>
              <a:rPr lang="en-US" dirty="0" smtClean="0"/>
              <a:t>.  Of those</a:t>
            </a:r>
            <a:r>
              <a:rPr lang="en-US" baseline="0" dirty="0" smtClean="0"/>
              <a:t> active projects, ???? Have been formally accepted.  Assuming we owe 50% of </a:t>
            </a:r>
            <a:r>
              <a:rPr lang="en-US" baseline="0" dirty="0" err="1" smtClean="0"/>
              <a:t>demob</a:t>
            </a:r>
            <a:r>
              <a:rPr lang="en-US" baseline="0" dirty="0" smtClean="0"/>
              <a:t> or 0.75% and 2.25% of other miscellaneous items.  That is $$$$.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42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of you have been notified on federal projects that you need to charge time to that project.</a:t>
            </a:r>
          </a:p>
          <a:p>
            <a:endParaRPr lang="en-US" dirty="0"/>
          </a:p>
          <a:p>
            <a:r>
              <a:rPr lang="en-US" dirty="0" smtClean="0"/>
              <a:t>If a federal project and has had any charges then FHWA starts questioning the status.  You have to provide justification of the status and why there are no charges AND</a:t>
            </a:r>
          </a:p>
          <a:p>
            <a:r>
              <a:rPr lang="en-US" dirty="0" smtClean="0"/>
              <a:t>You can charge, at least, ½ hour of 1REG time to the project.  </a:t>
            </a:r>
          </a:p>
          <a:p>
            <a:endParaRPr lang="en-US" dirty="0" smtClean="0"/>
          </a:p>
          <a:p>
            <a:r>
              <a:rPr lang="en-US" dirty="0" smtClean="0"/>
              <a:t>FHWA is getting more</a:t>
            </a:r>
            <a:r>
              <a:rPr lang="en-US" baseline="0" dirty="0" smtClean="0"/>
              <a:t> involved and asking about these projects.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Let’s get</a:t>
            </a:r>
            <a:r>
              <a:rPr lang="en-US" baseline="0" dirty="0" smtClean="0"/>
              <a:t> them </a:t>
            </a:r>
            <a:r>
              <a:rPr lang="en-US" baseline="0" dirty="0" err="1" smtClean="0"/>
              <a:t>finaled</a:t>
            </a:r>
            <a:r>
              <a:rPr lang="en-US" baseline="0" dirty="0" smtClean="0"/>
              <a:t>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0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DBE must</a:t>
            </a:r>
            <a:r>
              <a:rPr lang="en-US" baseline="0" dirty="0" smtClean="0"/>
              <a:t> do the work items subcontracted to them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Work can underrun but this will require a statement from the engineer detailing the underrun.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42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District</a:t>
            </a:r>
            <a:r>
              <a:rPr lang="en-US" baseline="0" dirty="0" smtClean="0"/>
              <a:t> 7 has the highest average difference.  This is because they are closing out some of the projects they have had on the books for a long time so it pulled their average up.  I expect their average to come down significantly next year and be more in line with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Ipads</a:t>
            </a:r>
            <a:r>
              <a:rPr lang="en-US" dirty="0" smtClean="0"/>
              <a:t>,</a:t>
            </a:r>
            <a:endParaRPr lang="en-US" baseline="0" dirty="0" smtClean="0"/>
          </a:p>
          <a:p>
            <a:r>
              <a:rPr lang="en-US" baseline="0" dirty="0" err="1" smtClean="0"/>
              <a:t>Iphones</a:t>
            </a:r>
            <a:r>
              <a:rPr lang="en-US" baseline="0" dirty="0" smtClean="0"/>
              <a:t>,</a:t>
            </a:r>
          </a:p>
          <a:p>
            <a:r>
              <a:rPr lang="en-US" baseline="0" dirty="0" smtClean="0"/>
              <a:t>Computers,</a:t>
            </a:r>
          </a:p>
          <a:p>
            <a:r>
              <a:rPr lang="en-US" baseline="0" dirty="0" smtClean="0"/>
              <a:t>Surveying-GPS, </a:t>
            </a:r>
            <a:r>
              <a:rPr lang="en-US" baseline="0" dirty="0" err="1" smtClean="0"/>
              <a:t>lidar</a:t>
            </a:r>
            <a:endParaRPr lang="en-US" baseline="0" dirty="0" smtClean="0"/>
          </a:p>
          <a:p>
            <a:r>
              <a:rPr lang="en-US" baseline="0" dirty="0" smtClean="0"/>
              <a:t>Software- electronic approval for change orders, mobile inspector, other apps </a:t>
            </a:r>
          </a:p>
          <a:p>
            <a:r>
              <a:rPr lang="en-US" baseline="0" dirty="0" err="1" smtClean="0"/>
              <a:t>Eticketing</a:t>
            </a:r>
            <a:r>
              <a:rPr lang="en-US" baseline="0" dirty="0" smtClean="0"/>
              <a:t> project with </a:t>
            </a:r>
            <a:r>
              <a:rPr lang="en-US" baseline="0" dirty="0" err="1" smtClean="0"/>
              <a:t>infared</a:t>
            </a:r>
            <a:r>
              <a:rPr lang="en-US" baseline="0" dirty="0" smtClean="0"/>
              <a:t> temperature measurement on the paver with intelligent compaction.</a:t>
            </a:r>
          </a:p>
          <a:p>
            <a:r>
              <a:rPr lang="en-US" baseline="0" dirty="0" smtClean="0"/>
              <a:t>	This year in District 7.</a:t>
            </a:r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1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03422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8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9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0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67391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7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7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6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663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746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60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900" b="1" dirty="0" smtClean="0"/>
              <a:t>Ryan’s Recaps</a:t>
            </a:r>
            <a:br>
              <a:rPr lang="en-US" sz="8900" b="1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16030" y="3886680"/>
            <a:ext cx="1428750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39233" y="3956279"/>
            <a:ext cx="1323810" cy="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5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82613"/>
            <a:ext cx="9601200" cy="1485900"/>
          </a:xfrm>
        </p:spPr>
        <p:txBody>
          <a:bodyPr>
            <a:noAutofit/>
          </a:bodyPr>
          <a:lstStyle/>
          <a:p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9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966484"/>
            <a:ext cx="9601200" cy="37426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Shift towards maintaining what we have.</a:t>
            </a:r>
          </a:p>
          <a:p>
            <a:r>
              <a:rPr lang="en-US" dirty="0" smtClean="0"/>
              <a:t>Doing more with less</a:t>
            </a:r>
          </a:p>
          <a:p>
            <a:r>
              <a:rPr lang="en-US" dirty="0" smtClean="0"/>
              <a:t>Spec book revision</a:t>
            </a:r>
          </a:p>
          <a:p>
            <a:r>
              <a:rPr lang="en-US" dirty="0" smtClean="0"/>
              <a:t>Crossing training staff and HT Series</a:t>
            </a:r>
          </a:p>
          <a:p>
            <a:r>
              <a:rPr lang="en-US" dirty="0" smtClean="0"/>
              <a:t>Payroll checks prior to payments</a:t>
            </a:r>
          </a:p>
          <a:p>
            <a:r>
              <a:rPr lang="en-US" dirty="0"/>
              <a:t>Change orders</a:t>
            </a:r>
          </a:p>
          <a:p>
            <a:pPr lvl="1"/>
            <a:r>
              <a:rPr lang="en-US" dirty="0"/>
              <a:t>Electronic Change Order approval in </a:t>
            </a:r>
            <a:r>
              <a:rPr lang="en-US" dirty="0" err="1"/>
              <a:t>Agilepoint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 Keep them up to date</a:t>
            </a:r>
          </a:p>
          <a:p>
            <a:pPr lvl="1"/>
            <a:r>
              <a:rPr lang="en-US" dirty="0"/>
              <a:t>Documentation attached in </a:t>
            </a:r>
            <a:r>
              <a:rPr lang="en-US" dirty="0" err="1"/>
              <a:t>Agilepoint</a:t>
            </a:r>
            <a:endParaRPr lang="en-US" dirty="0"/>
          </a:p>
          <a:p>
            <a:r>
              <a:rPr lang="en-US" dirty="0"/>
              <a:t>Use ProjectWise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484" y="365125"/>
            <a:ext cx="6996223" cy="2207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124" y="5127550"/>
            <a:ext cx="514826" cy="48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2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Moving forward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67023"/>
            <a:ext cx="9601200" cy="4742121"/>
          </a:xfrm>
        </p:spPr>
        <p:txBody>
          <a:bodyPr>
            <a:normAutofit/>
          </a:bodyPr>
          <a:lstStyle/>
          <a:p>
            <a:r>
              <a:rPr lang="en-US" dirty="0" smtClean="0"/>
              <a:t>There are less employees and the responsibility for ensuring project are built correctly has not changed.</a:t>
            </a:r>
          </a:p>
          <a:p>
            <a:r>
              <a:rPr lang="en-US" dirty="0" smtClean="0"/>
              <a:t>How can we do that?</a:t>
            </a:r>
          </a:p>
          <a:p>
            <a:pPr lvl="1"/>
            <a:r>
              <a:rPr lang="en-US" dirty="0" smtClean="0"/>
              <a:t>Cross-train</a:t>
            </a:r>
          </a:p>
          <a:p>
            <a:pPr lvl="1"/>
            <a:r>
              <a:rPr lang="en-US" dirty="0" smtClean="0"/>
              <a:t>Technology</a:t>
            </a:r>
            <a:endParaRPr lang="en-US" dirty="0"/>
          </a:p>
          <a:p>
            <a:r>
              <a:rPr lang="en-US" dirty="0" smtClean="0"/>
              <a:t>Risk-based assessment=Best method to utilize resources.</a:t>
            </a:r>
          </a:p>
          <a:p>
            <a:r>
              <a:rPr lang="en-US" dirty="0" smtClean="0"/>
              <a:t>Consultant inspection increase???</a:t>
            </a:r>
          </a:p>
          <a:p>
            <a:r>
              <a:rPr lang="en-US" dirty="0" smtClean="0"/>
              <a:t>New MASH end treatment installation training by manufacturer coming up</a:t>
            </a:r>
          </a:p>
          <a:p>
            <a:pPr lvl="1"/>
            <a:r>
              <a:rPr lang="en-US" dirty="0" smtClean="0"/>
              <a:t>February 20  Trinity Soft Stop</a:t>
            </a:r>
          </a:p>
          <a:p>
            <a:pPr lvl="1"/>
            <a:r>
              <a:rPr lang="en-US" dirty="0" smtClean="0"/>
              <a:t>February 27 Gregory MSKT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811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503" y="632756"/>
            <a:ext cx="10515600" cy="18651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/>
              <a:t>Year </a:t>
            </a:r>
            <a:r>
              <a:rPr lang="en-US" sz="8000" b="1" dirty="0" smtClean="0"/>
              <a:t>2017 </a:t>
            </a:r>
            <a:r>
              <a:rPr lang="en-US" sz="8000" b="1" dirty="0"/>
              <a:t>in </a:t>
            </a:r>
            <a:r>
              <a:rPr lang="en-US" sz="8000" b="1" dirty="0" smtClean="0"/>
              <a:t>Numbers</a:t>
            </a:r>
            <a:br>
              <a:rPr lang="en-US" sz="8000" b="1" dirty="0" smtClean="0"/>
            </a:b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405" y="1650380"/>
            <a:ext cx="8876371" cy="507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4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2017 Totals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Progress Payments—$865,272,187.73</a:t>
            </a:r>
          </a:p>
          <a:p>
            <a:r>
              <a:rPr lang="en-US" dirty="0" smtClean="0"/>
              <a:t>Total # of Progress Payments—5,201 (526 more than last year)</a:t>
            </a:r>
          </a:p>
          <a:p>
            <a:r>
              <a:rPr lang="en-US" dirty="0" smtClean="0"/>
              <a:t>Finals Paid Off—517</a:t>
            </a:r>
          </a:p>
          <a:p>
            <a:r>
              <a:rPr lang="en-US" dirty="0" smtClean="0"/>
              <a:t>Final Payoff Amount—$6,120,038.13</a:t>
            </a:r>
          </a:p>
          <a:p>
            <a:endParaRPr lang="en-US" dirty="0"/>
          </a:p>
          <a:p>
            <a:r>
              <a:rPr lang="en-US" sz="4000" dirty="0" smtClean="0"/>
              <a:t>TOTAL PAYOUT 2015 = $1,048,140,442.90</a:t>
            </a:r>
          </a:p>
          <a:p>
            <a:r>
              <a:rPr lang="en-US" sz="4000" dirty="0" smtClean="0"/>
              <a:t>TOTAL PAYOUT 2016 = $</a:t>
            </a:r>
            <a:r>
              <a:rPr lang="en-US" sz="4000" dirty="0"/>
              <a:t>1,043,184,554.40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621" y="2060305"/>
            <a:ext cx="192024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0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Overall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2014		2015		2016		2017</a:t>
            </a:r>
          </a:p>
          <a:p>
            <a:pPr marL="0" indent="0">
              <a:buNone/>
            </a:pPr>
            <a:r>
              <a:rPr lang="en-US" dirty="0" smtClean="0"/>
              <a:t>Awarded		663		636		581		590</a:t>
            </a:r>
          </a:p>
          <a:p>
            <a:pPr marL="0" indent="0">
              <a:buNone/>
            </a:pPr>
            <a:r>
              <a:rPr lang="en-US" dirty="0" err="1" smtClean="0"/>
              <a:t>Finaled</a:t>
            </a:r>
            <a:r>
              <a:rPr lang="en-US" dirty="0" smtClean="0"/>
              <a:t>			625		683		529		517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Net 			</a:t>
            </a:r>
            <a:r>
              <a:rPr lang="en-US" dirty="0" smtClean="0">
                <a:solidFill>
                  <a:srgbClr val="FF0000"/>
                </a:solidFill>
              </a:rPr>
              <a:t>-38</a:t>
            </a:r>
            <a:r>
              <a:rPr lang="en-US" dirty="0" smtClean="0"/>
              <a:t>		+47		</a:t>
            </a:r>
            <a:r>
              <a:rPr lang="en-US" dirty="0" smtClean="0">
                <a:solidFill>
                  <a:srgbClr val="FF0000"/>
                </a:solidFill>
              </a:rPr>
              <a:t>-52		-73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1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Finals Processed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2475"/>
            <a:ext cx="9601200" cy="4657060"/>
          </a:xfrm>
        </p:spPr>
        <p:txBody>
          <a:bodyPr/>
          <a:lstStyle/>
          <a:p>
            <a:r>
              <a:rPr lang="en-US" dirty="0" smtClean="0"/>
              <a:t>Since our meeting last year, I have been sending a monthly newsletter with the progress on the finals.</a:t>
            </a:r>
          </a:p>
          <a:p>
            <a:r>
              <a:rPr lang="en-US" dirty="0" smtClean="0"/>
              <a:t>Overall, we aren’t doing great.</a:t>
            </a:r>
          </a:p>
          <a:p>
            <a:r>
              <a:rPr lang="en-US" dirty="0" smtClean="0"/>
              <a:t>I mentioned last year KYTC gets the funding encumbered for the project back in the road fund to use on other projects.</a:t>
            </a:r>
          </a:p>
          <a:p>
            <a:r>
              <a:rPr lang="en-US" dirty="0" smtClean="0"/>
              <a:t>FHWA pushing on the projects that are federally funded to close them out.  </a:t>
            </a:r>
          </a:p>
          <a:p>
            <a:pPr lvl="1"/>
            <a:r>
              <a:rPr lang="en-US" i="0" dirty="0" smtClean="0"/>
              <a:t>On old projects without recent charges and that need change orders/additional money are requesting a reason and when they will be closed.</a:t>
            </a:r>
            <a:endParaRPr lang="en-US" i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011" y="4968352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5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open projects is increasing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Currently, there are 1,342 open projects.</a:t>
            </a:r>
          </a:p>
          <a:p>
            <a:r>
              <a:rPr lang="en-US" dirty="0" smtClean="0"/>
              <a:t>404 of those have been formally accepted.  12 are less than $1m and more than 6 years </a:t>
            </a:r>
            <a:r>
              <a:rPr lang="en-US" dirty="0"/>
              <a:t>old.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$81,557,782.97 </a:t>
            </a:r>
            <a:r>
              <a:rPr lang="en-US" dirty="0" smtClean="0"/>
              <a:t>of funds </a:t>
            </a:r>
            <a:r>
              <a:rPr lang="en-US" dirty="0"/>
              <a:t>on those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16 projects more than 6 years old do not have formal acceptance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753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436810" cy="1485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submitted my final to CO months ago why is the project not closed?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642" y="3040912"/>
            <a:ext cx="9601200" cy="3581400"/>
          </a:xfrm>
        </p:spPr>
        <p:txBody>
          <a:bodyPr/>
          <a:lstStyle/>
          <a:p>
            <a:r>
              <a:rPr lang="en-US" dirty="0" smtClean="0"/>
              <a:t>CRSBD has become involved in the process.</a:t>
            </a:r>
          </a:p>
          <a:p>
            <a:pPr lvl="1"/>
            <a:r>
              <a:rPr lang="en-US" i="0" dirty="0" smtClean="0"/>
              <a:t>Checking that DBE’s were paid for the work subcontracted to them</a:t>
            </a:r>
          </a:p>
          <a:p>
            <a:r>
              <a:rPr lang="en-US" dirty="0" smtClean="0"/>
              <a:t>Prime or any other non-DBE subcontractor should not perform work subcontracted to DBE without prior approval of CRSBD.</a:t>
            </a:r>
          </a:p>
          <a:p>
            <a:r>
              <a:rPr lang="en-US" dirty="0" smtClean="0"/>
              <a:t>Engineer may determine work not necessary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219" y="195262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7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7" y="97497"/>
            <a:ext cx="10515600" cy="7834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Comparing Across the State</a:t>
            </a:r>
            <a:br>
              <a:rPr lang="en-US" b="1" dirty="0" smtClean="0"/>
            </a:br>
            <a:r>
              <a:rPr lang="en-US" sz="1800" b="1" dirty="0" smtClean="0"/>
              <a:t>Finals Processed 2017</a:t>
            </a:r>
            <a:br>
              <a:rPr lang="en-US" sz="1800" b="1" dirty="0" smtClean="0"/>
            </a:br>
            <a:r>
              <a:rPr lang="en-US" sz="1800" b="1" dirty="0" smtClean="0"/>
              <a:t>Average = Formal Date – Paid Date</a:t>
            </a:r>
            <a:endParaRPr lang="en-US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703543"/>
              </p:ext>
            </p:extLst>
          </p:nvPr>
        </p:nvGraphicFramePr>
        <p:xfrm>
          <a:off x="1749229" y="1297949"/>
          <a:ext cx="8846288" cy="5560051"/>
        </p:xfrm>
        <a:graphic>
          <a:graphicData uri="http://schemas.openxmlformats.org/drawingml/2006/table">
            <a:tbl>
              <a:tblPr/>
              <a:tblGrid>
                <a:gridCol w="1583464"/>
                <a:gridCol w="2512432"/>
                <a:gridCol w="1583464"/>
                <a:gridCol w="1583464"/>
                <a:gridCol w="1583464"/>
              </a:tblGrid>
              <a:tr h="207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Average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Median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256.38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99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262.52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247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313.90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09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344.91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05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352.69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01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384.29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395.92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251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446.49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356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499.80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07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536.24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533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677.40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06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917.96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714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449.04</a:t>
                      </a:r>
                    </a:p>
                  </a:txBody>
                  <a:tcPr marL="7180" marR="7180" marT="7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79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4866"/>
            <a:ext cx="9601200" cy="187113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Quickest time for formal acceptance to payoff</a:t>
            </a:r>
            <a:br>
              <a:rPr lang="en-US" dirty="0" smtClean="0"/>
            </a:br>
            <a:r>
              <a:rPr lang="en-US" b="1" dirty="0" smtClean="0"/>
              <a:t>42 days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District 3</a:t>
            </a:r>
          </a:p>
          <a:p>
            <a:r>
              <a:rPr lang="en-US" dirty="0" smtClean="0"/>
              <a:t>Aaron Wallace</a:t>
            </a:r>
          </a:p>
          <a:p>
            <a:r>
              <a:rPr lang="en-US" dirty="0" smtClean="0"/>
              <a:t>Monroe County, CB06 086 1520 000-004</a:t>
            </a:r>
          </a:p>
          <a:p>
            <a:r>
              <a:rPr lang="en-US" dirty="0" smtClean="0"/>
              <a:t>Formally accepted 12/12/16.  Paid off 1/23/17.</a:t>
            </a:r>
          </a:p>
          <a:p>
            <a:endParaRPr lang="en-US" dirty="0"/>
          </a:p>
          <a:p>
            <a:r>
              <a:rPr lang="en-US" dirty="0" smtClean="0"/>
              <a:t>District 5</a:t>
            </a:r>
          </a:p>
          <a:p>
            <a:r>
              <a:rPr lang="en-US" dirty="0" smtClean="0"/>
              <a:t>Jason Moore</a:t>
            </a:r>
            <a:endParaRPr lang="en-US" dirty="0"/>
          </a:p>
          <a:p>
            <a:r>
              <a:rPr lang="en-US" dirty="0" smtClean="0"/>
              <a:t>Jefferson County, FD05 056 0150 000-005</a:t>
            </a:r>
            <a:endParaRPr lang="en-US" dirty="0"/>
          </a:p>
          <a:p>
            <a:r>
              <a:rPr lang="en-US" dirty="0"/>
              <a:t>Formally accepted </a:t>
            </a:r>
            <a:r>
              <a:rPr lang="en-US" dirty="0" smtClean="0"/>
              <a:t>7/26/17.  </a:t>
            </a:r>
            <a:r>
              <a:rPr lang="en-US" dirty="0"/>
              <a:t>Paid off </a:t>
            </a:r>
            <a:r>
              <a:rPr lang="en-US" dirty="0" smtClean="0"/>
              <a:t>9/6/17</a:t>
            </a:r>
            <a:r>
              <a:rPr lang="en-US" dirty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03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12CC86BF0B59418A9A28F148D04210" ma:contentTypeVersion="1" ma:contentTypeDescription="Create a new document." ma:contentTypeScope="" ma:versionID="bae938c8099f2e511549e868f79fe92a">
  <xsd:schema xmlns:xsd="http://www.w3.org/2001/XMLSchema" xmlns:xs="http://www.w3.org/2001/XMLSchema" xmlns:p="http://schemas.microsoft.com/office/2006/metadata/properties" xmlns:ns2="73650535-4fd3-406b-a6c4-eaed906392d4" targetNamespace="http://schemas.microsoft.com/office/2006/metadata/properties" ma:root="true" ma:fieldsID="f26618319de0826ac14b9e3d876d0433" ns2:_="">
    <xsd:import namespace="73650535-4fd3-406b-a6c4-eaed906392d4"/>
    <xsd:element name="properties">
      <xsd:complexType>
        <xsd:sequence>
          <xsd:element name="documentManagement">
            <xsd:complexType>
              <xsd:all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650535-4fd3-406b-a6c4-eaed906392d4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internalName="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73650535-4fd3-406b-a6c4-eaed906392d4">2018</Year>
  </documentManagement>
</p:properties>
</file>

<file path=customXml/itemProps1.xml><?xml version="1.0" encoding="utf-8"?>
<ds:datastoreItem xmlns:ds="http://schemas.openxmlformats.org/officeDocument/2006/customXml" ds:itemID="{10802FE9-3555-4F56-9EEC-E36D5A55596B}"/>
</file>

<file path=customXml/itemProps2.xml><?xml version="1.0" encoding="utf-8"?>
<ds:datastoreItem xmlns:ds="http://schemas.openxmlformats.org/officeDocument/2006/customXml" ds:itemID="{8F9BCBA5-84D4-4621-BBA4-B09DD87168A1}"/>
</file>

<file path=customXml/itemProps3.xml><?xml version="1.0" encoding="utf-8"?>
<ds:datastoreItem xmlns:ds="http://schemas.openxmlformats.org/officeDocument/2006/customXml" ds:itemID="{CC6EC018-51FF-4124-BAFB-AB894B074BD1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2015</TotalTime>
  <Words>893</Words>
  <Application>Microsoft Office PowerPoint</Application>
  <PresentationFormat>Widescreen</PresentationFormat>
  <Paragraphs>186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Franklin Gothic Book</vt:lpstr>
      <vt:lpstr>Crop</vt:lpstr>
      <vt:lpstr>Ryan’s Recaps </vt:lpstr>
      <vt:lpstr>Year 2017 in Numbers </vt:lpstr>
      <vt:lpstr>2017 Totals</vt:lpstr>
      <vt:lpstr>Overall progress</vt:lpstr>
      <vt:lpstr>Finals Processed</vt:lpstr>
      <vt:lpstr>Number of open projects is increasing</vt:lpstr>
      <vt:lpstr>I submitted my final to CO months ago why is the project not closed?</vt:lpstr>
      <vt:lpstr>Comparing Across the State Finals Processed 2017 Average = Formal Date – Paid Date</vt:lpstr>
      <vt:lpstr>Quickest time for formal acceptance to payoff 42 days </vt:lpstr>
      <vt:lpstr> </vt:lpstr>
      <vt:lpstr>Moving forward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Ryan’s Rants (Previously known as Bob’s Beefs)</dc:title>
  <dc:creator>Griffith, Ryan (KYTC)</dc:creator>
  <cp:lastModifiedBy>Griffith, Ryan C (KYTC)</cp:lastModifiedBy>
  <cp:revision>104</cp:revision>
  <dcterms:created xsi:type="dcterms:W3CDTF">2016-02-22T18:08:39Z</dcterms:created>
  <dcterms:modified xsi:type="dcterms:W3CDTF">2018-02-02T19:36:15Z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0x0101002212CC86BF0B59418A9A28F148D04210</vt:lpwstr>
  </property>
</Properties>
</file>